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4" r:id="rId8"/>
    <p:sldId id="260" r:id="rId9"/>
    <p:sldId id="265" r:id="rId10"/>
    <p:sldId id="266" r:id="rId11"/>
    <p:sldId id="267" r:id="rId12"/>
    <p:sldId id="268" r:id="rId13"/>
    <p:sldId id="269" r:id="rId14"/>
    <p:sldId id="263"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snapToGrid="0" snapToObjects="1">
      <p:cViewPr>
        <p:scale>
          <a:sx n="94" d="100"/>
          <a:sy n="94" d="100"/>
        </p:scale>
        <p:origin x="-920" y="-6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E37D28-7E95-8940-8A76-A9668A39A864}"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42574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37D28-7E95-8940-8A76-A9668A39A864}"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23821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37D28-7E95-8940-8A76-A9668A39A864}"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70114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E37D28-7E95-8940-8A76-A9668A39A864}"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719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37D28-7E95-8940-8A76-A9668A39A864}" type="datetimeFigureOut">
              <a:rPr lang="en-US" smtClean="0"/>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25090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E37D28-7E95-8940-8A76-A9668A39A864}"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72169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E37D28-7E95-8940-8A76-A9668A39A864}" type="datetimeFigureOut">
              <a:rPr lang="en-US" smtClean="0"/>
              <a:t>2/24/16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330571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E37D28-7E95-8940-8A76-A9668A39A864}" type="datetimeFigureOut">
              <a:rPr lang="en-US" smtClean="0"/>
              <a:t>2/24/16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88742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37D28-7E95-8940-8A76-A9668A39A864}" type="datetimeFigureOut">
              <a:rPr lang="en-US" smtClean="0"/>
              <a:t>2/24/16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31033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37D28-7E95-8940-8A76-A9668A39A864}"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269756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37D28-7E95-8940-8A76-A9668A39A864}" type="datetimeFigureOut">
              <a:rPr lang="en-US" smtClean="0"/>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2DED0-C674-0743-B9CA-0C0C5710F2DE}" type="slidenum">
              <a:rPr lang="en-US" smtClean="0"/>
              <a:t>‹#›</a:t>
            </a:fld>
            <a:endParaRPr lang="en-US"/>
          </a:p>
        </p:txBody>
      </p:sp>
    </p:spTree>
    <p:extLst>
      <p:ext uri="{BB962C8B-B14F-4D97-AF65-F5344CB8AC3E}">
        <p14:creationId xmlns:p14="http://schemas.microsoft.com/office/powerpoint/2010/main" val="1257454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37D28-7E95-8940-8A76-A9668A39A864}" type="datetimeFigureOut">
              <a:rPr lang="en-US" smtClean="0"/>
              <a:t>2/24/16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2DED0-C674-0743-B9CA-0C0C5710F2DE}" type="slidenum">
              <a:rPr lang="en-US" smtClean="0"/>
              <a:t>‹#›</a:t>
            </a:fld>
            <a:endParaRPr lang="en-US"/>
          </a:p>
        </p:txBody>
      </p:sp>
    </p:spTree>
    <p:extLst>
      <p:ext uri="{BB962C8B-B14F-4D97-AF65-F5344CB8AC3E}">
        <p14:creationId xmlns:p14="http://schemas.microsoft.com/office/powerpoint/2010/main" val="1426721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9301"/>
            <a:ext cx="7988300" cy="2851150"/>
          </a:xfrm>
        </p:spPr>
        <p:txBody>
          <a:bodyPr>
            <a:normAutofit/>
          </a:bodyPr>
          <a:lstStyle/>
          <a:p>
            <a:r>
              <a:rPr lang="en-US" dirty="0" smtClean="0"/>
              <a:t>Biol 465</a:t>
            </a:r>
            <a:br>
              <a:rPr lang="en-US" dirty="0" smtClean="0"/>
            </a:br>
            <a:r>
              <a:rPr lang="en-US" dirty="0" smtClean="0"/>
              <a:t>Immunology </a:t>
            </a:r>
            <a:br>
              <a:rPr lang="en-US" dirty="0" smtClean="0"/>
            </a:br>
            <a:r>
              <a:rPr lang="en-US" dirty="0" smtClean="0"/>
              <a:t>Lab </a:t>
            </a:r>
            <a:r>
              <a:rPr lang="en-US" dirty="0" smtClean="0"/>
              <a:t>4 </a:t>
            </a:r>
            <a:endParaRPr lang="en-US" dirty="0"/>
          </a:p>
        </p:txBody>
      </p:sp>
      <p:sp>
        <p:nvSpPr>
          <p:cNvPr id="3" name="Subtitle 2"/>
          <p:cNvSpPr>
            <a:spLocks noGrp="1"/>
          </p:cNvSpPr>
          <p:nvPr>
            <p:ph type="subTitle" idx="1"/>
          </p:nvPr>
        </p:nvSpPr>
        <p:spPr/>
        <p:txBody>
          <a:bodyPr/>
          <a:lstStyle/>
          <a:p>
            <a:r>
              <a:rPr lang="en-US" dirty="0" smtClean="0"/>
              <a:t>Introduction to Fluorescence Activated Cell Sorting </a:t>
            </a:r>
          </a:p>
          <a:p>
            <a:r>
              <a:rPr lang="en-US" dirty="0" smtClean="0"/>
              <a:t>(FACS/Flow </a:t>
            </a:r>
            <a:r>
              <a:rPr lang="en-US" dirty="0" err="1" smtClean="0"/>
              <a:t>Cytometery</a:t>
            </a:r>
            <a:r>
              <a:rPr lang="en-US" dirty="0" smtClean="0"/>
              <a:t>)</a:t>
            </a:r>
          </a:p>
          <a:p>
            <a:endParaRPr lang="en-US" dirty="0"/>
          </a:p>
        </p:txBody>
      </p:sp>
    </p:spTree>
    <p:extLst>
      <p:ext uri="{BB962C8B-B14F-4D97-AF65-F5344CB8AC3E}">
        <p14:creationId xmlns:p14="http://schemas.microsoft.com/office/powerpoint/2010/main" val="358493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8436" r="-78436"/>
          <a:stretch>
            <a:fillRect/>
          </a:stretch>
        </p:blipFill>
        <p:spPr/>
      </p:pic>
    </p:spTree>
    <p:extLst>
      <p:ext uri="{BB962C8B-B14F-4D97-AF65-F5344CB8AC3E}">
        <p14:creationId xmlns:p14="http://schemas.microsoft.com/office/powerpoint/2010/main" val="216057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technology like FACS, antibodies must be produced and collected from organisms producing those antibodies.</a:t>
            </a:r>
          </a:p>
          <a:p>
            <a:endParaRPr lang="en-US" dirty="0"/>
          </a:p>
          <a:p>
            <a:r>
              <a:rPr lang="en-US" dirty="0" smtClean="0"/>
              <a:t>The process is essentially the same as when we develop </a:t>
            </a:r>
            <a:r>
              <a:rPr lang="en-US" dirty="0" err="1" smtClean="0"/>
              <a:t>humoral</a:t>
            </a:r>
            <a:r>
              <a:rPr lang="en-US" dirty="0" smtClean="0"/>
              <a:t> immunity naturally.</a:t>
            </a:r>
          </a:p>
          <a:p>
            <a:r>
              <a:rPr lang="en-US" dirty="0" smtClean="0"/>
              <a:t>The organism is exposed to an antigen, and given time to develop an adaptive response. </a:t>
            </a:r>
            <a:endParaRPr lang="en-US" dirty="0"/>
          </a:p>
        </p:txBody>
      </p:sp>
    </p:spTree>
    <p:extLst>
      <p:ext uri="{BB962C8B-B14F-4D97-AF65-F5344CB8AC3E}">
        <p14:creationId xmlns:p14="http://schemas.microsoft.com/office/powerpoint/2010/main" val="348872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797" r="-2797"/>
          <a:stretch>
            <a:fillRect/>
          </a:stretch>
        </p:blipFill>
        <p:spPr/>
      </p:pic>
    </p:spTree>
    <p:extLst>
      <p:ext uri="{BB962C8B-B14F-4D97-AF65-F5344CB8AC3E}">
        <p14:creationId xmlns:p14="http://schemas.microsoft.com/office/powerpoint/2010/main" val="102976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Serum is collected and tested to see if it binds to the original (immunizing) antigen.</a:t>
            </a:r>
          </a:p>
          <a:p>
            <a:endParaRPr lang="en-US" dirty="0"/>
          </a:p>
          <a:p>
            <a:r>
              <a:rPr lang="en-US" dirty="0" smtClean="0"/>
              <a:t>We assume that the serum contains a collection of antibodies which may bind different parts of the same antigen.  We call this collection polyclonal antibodies.  They are produced by different B-cells.</a:t>
            </a:r>
            <a:endParaRPr lang="en-US" dirty="0"/>
          </a:p>
        </p:txBody>
      </p:sp>
    </p:spTree>
    <p:extLst>
      <p:ext uri="{BB962C8B-B14F-4D97-AF65-F5344CB8AC3E}">
        <p14:creationId xmlns:p14="http://schemas.microsoft.com/office/powerpoint/2010/main" val="176301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4784" b="24784"/>
          <a:stretch>
            <a:fillRect/>
          </a:stretch>
        </p:blipFill>
        <p:spPr/>
      </p:pic>
      <p:pic>
        <p:nvPicPr>
          <p:cNvPr id="5" name="Picture 4"/>
          <p:cNvPicPr>
            <a:picLocks noChangeAspect="1"/>
          </p:cNvPicPr>
          <p:nvPr/>
        </p:nvPicPr>
        <p:blipFill>
          <a:blip r:embed="rId2"/>
          <a:stretch>
            <a:fillRect/>
          </a:stretch>
        </p:blipFill>
        <p:spPr>
          <a:xfrm>
            <a:off x="1765300" y="368300"/>
            <a:ext cx="5613400" cy="6121400"/>
          </a:xfrm>
          <a:prstGeom prst="rect">
            <a:avLst/>
          </a:prstGeom>
        </p:spPr>
      </p:pic>
      <p:sp>
        <p:nvSpPr>
          <p:cNvPr id="6" name="Rectangle 5"/>
          <p:cNvSpPr/>
          <p:nvPr/>
        </p:nvSpPr>
        <p:spPr>
          <a:xfrm>
            <a:off x="2611141" y="3244334"/>
            <a:ext cx="3921717" cy="369332"/>
          </a:xfrm>
          <a:prstGeom prst="rect">
            <a:avLst/>
          </a:prstGeom>
        </p:spPr>
        <p:txBody>
          <a:bodyPr wrap="none">
            <a:spAutoFit/>
          </a:bodyPr>
          <a:lstStyle/>
          <a:p>
            <a:r>
              <a:rPr lang="en-US" dirty="0"/>
              <a:t>Screen Shot 2013-09-19 at 10.09.33 AM</a:t>
            </a:r>
          </a:p>
        </p:txBody>
      </p:sp>
      <p:pic>
        <p:nvPicPr>
          <p:cNvPr id="7" name="Picture 6"/>
          <p:cNvPicPr>
            <a:picLocks noChangeAspect="1"/>
          </p:cNvPicPr>
          <p:nvPr/>
        </p:nvPicPr>
        <p:blipFill>
          <a:blip r:embed="rId3"/>
          <a:stretch>
            <a:fillRect/>
          </a:stretch>
        </p:blipFill>
        <p:spPr>
          <a:xfrm>
            <a:off x="0" y="800100"/>
            <a:ext cx="9144000" cy="5237904"/>
          </a:xfrm>
          <a:prstGeom prst="rect">
            <a:avLst/>
          </a:prstGeom>
        </p:spPr>
      </p:pic>
      <p:sp>
        <p:nvSpPr>
          <p:cNvPr id="8" name="Rectangle 7"/>
          <p:cNvSpPr/>
          <p:nvPr/>
        </p:nvSpPr>
        <p:spPr>
          <a:xfrm>
            <a:off x="4932775" y="640272"/>
            <a:ext cx="3988201" cy="5485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86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Sometimes it’s important to collect a single type of antibody---that sees just one aspect of the antigen.</a:t>
            </a:r>
          </a:p>
          <a:p>
            <a:endParaRPr lang="en-US" dirty="0"/>
          </a:p>
          <a:p>
            <a:r>
              <a:rPr lang="en-US" dirty="0" smtClean="0"/>
              <a:t>We call these monoclonal antibodies. They come from a single clone of B-cells.</a:t>
            </a:r>
          </a:p>
          <a:p>
            <a:pPr marL="0" indent="0">
              <a:buNone/>
            </a:pPr>
            <a:endParaRPr lang="en-US" dirty="0"/>
          </a:p>
        </p:txBody>
      </p:sp>
    </p:spTree>
    <p:extLst>
      <p:ext uri="{BB962C8B-B14F-4D97-AF65-F5344CB8AC3E}">
        <p14:creationId xmlns:p14="http://schemas.microsoft.com/office/powerpoint/2010/main" val="1620509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4784" b="24784"/>
          <a:stretch>
            <a:fillRect/>
          </a:stretch>
        </p:blipFill>
        <p:spPr/>
      </p:pic>
      <p:pic>
        <p:nvPicPr>
          <p:cNvPr id="5" name="Picture 4"/>
          <p:cNvPicPr>
            <a:picLocks noChangeAspect="1"/>
          </p:cNvPicPr>
          <p:nvPr/>
        </p:nvPicPr>
        <p:blipFill>
          <a:blip r:embed="rId2"/>
          <a:stretch>
            <a:fillRect/>
          </a:stretch>
        </p:blipFill>
        <p:spPr>
          <a:xfrm>
            <a:off x="1765300" y="368300"/>
            <a:ext cx="5613400" cy="6121400"/>
          </a:xfrm>
          <a:prstGeom prst="rect">
            <a:avLst/>
          </a:prstGeom>
        </p:spPr>
      </p:pic>
      <p:sp>
        <p:nvSpPr>
          <p:cNvPr id="6" name="Rectangle 5"/>
          <p:cNvSpPr/>
          <p:nvPr/>
        </p:nvSpPr>
        <p:spPr>
          <a:xfrm>
            <a:off x="2611141" y="3244334"/>
            <a:ext cx="3921717" cy="369332"/>
          </a:xfrm>
          <a:prstGeom prst="rect">
            <a:avLst/>
          </a:prstGeom>
        </p:spPr>
        <p:txBody>
          <a:bodyPr wrap="none">
            <a:spAutoFit/>
          </a:bodyPr>
          <a:lstStyle/>
          <a:p>
            <a:r>
              <a:rPr lang="en-US" dirty="0"/>
              <a:t>Screen Shot 2013-09-19 at 10.09.33 AM</a:t>
            </a:r>
          </a:p>
        </p:txBody>
      </p:sp>
      <p:pic>
        <p:nvPicPr>
          <p:cNvPr id="7" name="Picture 6"/>
          <p:cNvPicPr>
            <a:picLocks noChangeAspect="1"/>
          </p:cNvPicPr>
          <p:nvPr/>
        </p:nvPicPr>
        <p:blipFill>
          <a:blip r:embed="rId3"/>
          <a:stretch>
            <a:fillRect/>
          </a:stretch>
        </p:blipFill>
        <p:spPr>
          <a:xfrm>
            <a:off x="0" y="800100"/>
            <a:ext cx="9144000" cy="5237904"/>
          </a:xfrm>
          <a:prstGeom prst="rect">
            <a:avLst/>
          </a:prstGeom>
        </p:spPr>
      </p:pic>
      <p:sp>
        <p:nvSpPr>
          <p:cNvPr id="8" name="Rectangle 7"/>
          <p:cNvSpPr/>
          <p:nvPr/>
        </p:nvSpPr>
        <p:spPr>
          <a:xfrm>
            <a:off x="0" y="640272"/>
            <a:ext cx="3988201" cy="54858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3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source of monoclonal antibodies can be maintained by culturing the B-cells that produce them.</a:t>
            </a:r>
          </a:p>
          <a:p>
            <a:endParaRPr lang="en-US" dirty="0"/>
          </a:p>
          <a:p>
            <a:endParaRPr lang="en-US" dirty="0" smtClean="0"/>
          </a:p>
          <a:p>
            <a:r>
              <a:rPr lang="en-US" dirty="0" smtClean="0"/>
              <a:t>The B-cells of interest are fused with tumor cells to make them immortal. The new cell is called a </a:t>
            </a:r>
            <a:r>
              <a:rPr lang="en-US" i="1" dirty="0" err="1" smtClean="0"/>
              <a:t>hybridoma</a:t>
            </a:r>
            <a:r>
              <a:rPr lang="en-US" i="1" dirty="0" smtClean="0"/>
              <a:t>.</a:t>
            </a:r>
            <a:endParaRPr lang="en-US" i="1" dirty="0"/>
          </a:p>
        </p:txBody>
      </p:sp>
    </p:spTree>
    <p:extLst>
      <p:ext uri="{BB962C8B-B14F-4D97-AF65-F5344CB8AC3E}">
        <p14:creationId xmlns:p14="http://schemas.microsoft.com/office/powerpoint/2010/main" val="25098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 long as the B-cell/</a:t>
            </a:r>
            <a:r>
              <a:rPr lang="en-US" dirty="0" err="1" smtClean="0"/>
              <a:t>hybridoma</a:t>
            </a:r>
            <a:r>
              <a:rPr lang="en-US" dirty="0" smtClean="0"/>
              <a:t> grows and divides in culture, monoclonal antibodies will be secreted into the cell culture media.</a:t>
            </a:r>
            <a:endParaRPr lang="en-US" dirty="0"/>
          </a:p>
        </p:txBody>
      </p:sp>
    </p:spTree>
    <p:extLst>
      <p:ext uri="{BB962C8B-B14F-4D97-AF65-F5344CB8AC3E}">
        <p14:creationId xmlns:p14="http://schemas.microsoft.com/office/powerpoint/2010/main" val="83717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6168" r="-46168"/>
          <a:stretch>
            <a:fillRect/>
          </a:stretch>
        </p:blipFill>
        <p:spPr/>
      </p:pic>
    </p:spTree>
    <p:extLst>
      <p:ext uri="{BB962C8B-B14F-4D97-AF65-F5344CB8AC3E}">
        <p14:creationId xmlns:p14="http://schemas.microsoft.com/office/powerpoint/2010/main" val="167492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Flow cytometry is one of those amazing applications of the normal behavior of antibodies.</a:t>
            </a:r>
          </a:p>
          <a:p>
            <a:endParaRPr lang="en-US" dirty="0"/>
          </a:p>
          <a:p>
            <a:r>
              <a:rPr lang="en-US" dirty="0" smtClean="0"/>
              <a:t>In this technique antibodies are used to bind to specific antigen.  The antibodies are fluorescently labeled for detection. The antibodies detect antigen on or in cells.</a:t>
            </a:r>
            <a:endParaRPr lang="en-US" dirty="0"/>
          </a:p>
        </p:txBody>
      </p:sp>
    </p:spTree>
    <p:extLst>
      <p:ext uri="{BB962C8B-B14F-4D97-AF65-F5344CB8AC3E}">
        <p14:creationId xmlns:p14="http://schemas.microsoft.com/office/powerpoint/2010/main" val="3667551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 to FACS analysis.</a:t>
            </a:r>
            <a:br>
              <a:rPr lang="en-US" dirty="0"/>
            </a:br>
            <a:endParaRPr lang="en-US" dirty="0"/>
          </a:p>
        </p:txBody>
      </p:sp>
      <p:sp>
        <p:nvSpPr>
          <p:cNvPr id="3" name="Content Placeholder 2"/>
          <p:cNvSpPr>
            <a:spLocks noGrp="1"/>
          </p:cNvSpPr>
          <p:nvPr>
            <p:ph idx="1"/>
          </p:nvPr>
        </p:nvSpPr>
        <p:spPr/>
        <p:txBody>
          <a:bodyPr/>
          <a:lstStyle/>
          <a:p>
            <a:r>
              <a:rPr lang="en-US" dirty="0" smtClean="0"/>
              <a:t>In a FACS experiment, antibodies of different specificities are used to distinguish one cell type from another in a mixed sample. </a:t>
            </a:r>
          </a:p>
          <a:p>
            <a:endParaRPr lang="en-US" dirty="0"/>
          </a:p>
          <a:p>
            <a:r>
              <a:rPr lang="en-US" dirty="0" smtClean="0"/>
              <a:t>In order to “find” that one cell type, the antibodies must be bound to it.  This is done before the sample is put in the FACS machine and is referred to as “staining the cells”</a:t>
            </a:r>
            <a:endParaRPr lang="en-US" dirty="0"/>
          </a:p>
        </p:txBody>
      </p:sp>
    </p:spTree>
    <p:extLst>
      <p:ext uri="{BB962C8B-B14F-4D97-AF65-F5344CB8AC3E}">
        <p14:creationId xmlns:p14="http://schemas.microsoft.com/office/powerpoint/2010/main" val="196806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antibody staining</a:t>
            </a:r>
            <a:endParaRPr lang="en-US" dirty="0"/>
          </a:p>
        </p:txBody>
      </p:sp>
      <p:sp>
        <p:nvSpPr>
          <p:cNvPr id="3" name="Content Placeholder 2"/>
          <p:cNvSpPr>
            <a:spLocks noGrp="1"/>
          </p:cNvSpPr>
          <p:nvPr>
            <p:ph idx="1"/>
          </p:nvPr>
        </p:nvSpPr>
        <p:spPr/>
        <p:txBody>
          <a:bodyPr/>
          <a:lstStyle/>
          <a:p>
            <a:r>
              <a:rPr lang="en-US" dirty="0" smtClean="0"/>
              <a:t>1.  Direct staining---the antibody is linked to a fluorescent molecule (</a:t>
            </a:r>
            <a:r>
              <a:rPr lang="en-US" dirty="0" err="1" smtClean="0"/>
              <a:t>fluorophore</a:t>
            </a:r>
            <a:r>
              <a:rPr lang="en-US" dirty="0" smtClean="0"/>
              <a:t>) giving the cell the characteristic of fluorescence.</a:t>
            </a:r>
            <a:endParaRPr lang="en-US" dirty="0"/>
          </a:p>
        </p:txBody>
      </p:sp>
      <p:pic>
        <p:nvPicPr>
          <p:cNvPr id="4" name="Picture 3"/>
          <p:cNvPicPr>
            <a:picLocks noChangeAspect="1"/>
          </p:cNvPicPr>
          <p:nvPr/>
        </p:nvPicPr>
        <p:blipFill>
          <a:blip r:embed="rId2"/>
          <a:stretch>
            <a:fillRect/>
          </a:stretch>
        </p:blipFill>
        <p:spPr>
          <a:xfrm>
            <a:off x="2267560" y="4225492"/>
            <a:ext cx="3441700" cy="1816100"/>
          </a:xfrm>
          <a:prstGeom prst="rect">
            <a:avLst/>
          </a:prstGeom>
        </p:spPr>
      </p:pic>
      <p:sp>
        <p:nvSpPr>
          <p:cNvPr id="5" name="Rectangle 4"/>
          <p:cNvSpPr/>
          <p:nvPr/>
        </p:nvSpPr>
        <p:spPr>
          <a:xfrm>
            <a:off x="4072162" y="3999079"/>
            <a:ext cx="1878653" cy="212708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62743" y="3348328"/>
            <a:ext cx="2124635" cy="1754327"/>
          </a:xfrm>
          <a:prstGeom prst="rect">
            <a:avLst/>
          </a:prstGeom>
          <a:noFill/>
        </p:spPr>
        <p:txBody>
          <a:bodyPr wrap="square" rtlCol="0">
            <a:spAutoFit/>
          </a:bodyPr>
          <a:lstStyle/>
          <a:p>
            <a:r>
              <a:rPr lang="en-US" dirty="0" smtClean="0"/>
              <a:t>In this example, an antibody was produced in a mouse that binds to an antigen on a human cell.</a:t>
            </a:r>
            <a:endParaRPr lang="en-US" dirty="0"/>
          </a:p>
        </p:txBody>
      </p:sp>
    </p:spTree>
    <p:extLst>
      <p:ext uri="{BB962C8B-B14F-4D97-AF65-F5344CB8AC3E}">
        <p14:creationId xmlns:p14="http://schemas.microsoft.com/office/powerpoint/2010/main" val="347817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  Indirect staining---uses 2 antibodies.  One (primary antibody) binds directly to the antigen of interest.  The antibody is not labeled.</a:t>
            </a:r>
          </a:p>
          <a:p>
            <a:endParaRPr lang="en-US" dirty="0"/>
          </a:p>
          <a:p>
            <a:pPr marL="0" indent="0">
              <a:buNone/>
            </a:pPr>
            <a:r>
              <a:rPr lang="en-US" dirty="0" smtClean="0"/>
              <a:t>A second antibody (secondary) is designed to bind to the primary antibody.  The secondary antibody is fluorescently labeled.</a:t>
            </a:r>
            <a:endParaRPr lang="en-US" dirty="0"/>
          </a:p>
        </p:txBody>
      </p:sp>
    </p:spTree>
    <p:extLst>
      <p:ext uri="{BB962C8B-B14F-4D97-AF65-F5344CB8AC3E}">
        <p14:creationId xmlns:p14="http://schemas.microsoft.com/office/powerpoint/2010/main" val="2429189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staining</a:t>
            </a:r>
            <a:endParaRPr lang="en-US" dirty="0"/>
          </a:p>
        </p:txBody>
      </p:sp>
      <p:pic>
        <p:nvPicPr>
          <p:cNvPr id="6" name="Content Placeholder 5"/>
          <p:cNvPicPr>
            <a:picLocks noGrp="1" noChangeAspect="1"/>
          </p:cNvPicPr>
          <p:nvPr>
            <p:ph idx="1"/>
          </p:nvPr>
        </p:nvPicPr>
        <p:blipFill>
          <a:blip r:embed="rId2"/>
          <a:srcRect t="-2112" b="-2112"/>
          <a:stretch>
            <a:fillRect/>
          </a:stretch>
        </p:blipFill>
        <p:spPr>
          <a:xfrm>
            <a:off x="457200" y="1600201"/>
            <a:ext cx="6606114" cy="3633108"/>
          </a:xfrm>
          <a:prstGeom prst="rect">
            <a:avLst/>
          </a:prstGeom>
        </p:spPr>
      </p:pic>
      <p:sp>
        <p:nvSpPr>
          <p:cNvPr id="7" name="Rectangle 6"/>
          <p:cNvSpPr/>
          <p:nvPr/>
        </p:nvSpPr>
        <p:spPr>
          <a:xfrm>
            <a:off x="661200" y="2246201"/>
            <a:ext cx="3274525" cy="307540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31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Indirect staining is more common.  It allows the use of one type of secondary antibody for all staining procedures.  Since it is expensive to link fluorphores to antibodies, it makes staining cheaper.</a:t>
            </a:r>
          </a:p>
          <a:p>
            <a:endParaRPr lang="en-US" dirty="0"/>
          </a:p>
          <a:p>
            <a:r>
              <a:rPr lang="en-US" dirty="0" smtClean="0"/>
              <a:t>--For example, the goat-produced antibody in the figure, would bind to any antibody made in mouse.  It binds to a part of the antibody that is the same in all antibodies.</a:t>
            </a:r>
            <a:endParaRPr lang="en-US" dirty="0"/>
          </a:p>
        </p:txBody>
      </p:sp>
    </p:spTree>
    <p:extLst>
      <p:ext uri="{BB962C8B-B14F-4D97-AF65-F5344CB8AC3E}">
        <p14:creationId xmlns:p14="http://schemas.microsoft.com/office/powerpoint/2010/main" val="268694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FACS work?</a:t>
            </a:r>
            <a:endParaRPr lang="en-US" dirty="0"/>
          </a:p>
        </p:txBody>
      </p:sp>
      <p:sp>
        <p:nvSpPr>
          <p:cNvPr id="3" name="Content Placeholder 2"/>
          <p:cNvSpPr>
            <a:spLocks noGrp="1"/>
          </p:cNvSpPr>
          <p:nvPr>
            <p:ph idx="1"/>
          </p:nvPr>
        </p:nvSpPr>
        <p:spPr/>
        <p:txBody>
          <a:bodyPr/>
          <a:lstStyle/>
          <a:p>
            <a:r>
              <a:rPr lang="en-US" dirty="0" smtClean="0"/>
              <a:t>The machine detects various aspects of light.</a:t>
            </a:r>
          </a:p>
          <a:p>
            <a:endParaRPr lang="en-US" dirty="0"/>
          </a:p>
          <a:p>
            <a:pPr lvl="1"/>
            <a:r>
              <a:rPr lang="en-US" dirty="0" smtClean="0"/>
              <a:t>Forward light scatter</a:t>
            </a:r>
          </a:p>
          <a:p>
            <a:pPr lvl="1"/>
            <a:r>
              <a:rPr lang="en-US" dirty="0" smtClean="0"/>
              <a:t>Side light scatter</a:t>
            </a:r>
          </a:p>
          <a:p>
            <a:pPr lvl="1"/>
            <a:r>
              <a:rPr lang="en-US" dirty="0" smtClean="0"/>
              <a:t>Specific emission </a:t>
            </a:r>
            <a:r>
              <a:rPr lang="en-US" dirty="0" err="1" smtClean="0"/>
              <a:t>wavelenth</a:t>
            </a:r>
            <a:r>
              <a:rPr lang="en-US" dirty="0" smtClean="0"/>
              <a:t> from the </a:t>
            </a:r>
            <a:r>
              <a:rPr lang="en-US" dirty="0" err="1" smtClean="0"/>
              <a:t>fluorophore</a:t>
            </a:r>
            <a:endParaRPr lang="en-US" dirty="0"/>
          </a:p>
        </p:txBody>
      </p:sp>
    </p:spTree>
    <p:extLst>
      <p:ext uri="{BB962C8B-B14F-4D97-AF65-F5344CB8AC3E}">
        <p14:creationId xmlns:p14="http://schemas.microsoft.com/office/powerpoint/2010/main" val="69733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631" r="-40631"/>
          <a:stretch>
            <a:fillRect/>
          </a:stretch>
        </p:blipFill>
        <p:spPr/>
      </p:pic>
    </p:spTree>
    <p:extLst>
      <p:ext uri="{BB962C8B-B14F-4D97-AF65-F5344CB8AC3E}">
        <p14:creationId xmlns:p14="http://schemas.microsoft.com/office/powerpoint/2010/main" val="67694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l="-54983" r="-54983"/>
          <a:stretch>
            <a:fillRect/>
          </a:stretch>
        </p:blipFill>
        <p:spPr>
          <a:xfrm>
            <a:off x="457200" y="1600200"/>
            <a:ext cx="7931150" cy="4891088"/>
          </a:xfrm>
        </p:spPr>
      </p:pic>
    </p:spTree>
    <p:extLst>
      <p:ext uri="{BB962C8B-B14F-4D97-AF65-F5344CB8AC3E}">
        <p14:creationId xmlns:p14="http://schemas.microsoft.com/office/powerpoint/2010/main" val="2855313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FSC</a:t>
            </a:r>
            <a:endParaRPr lang="en-US" dirty="0"/>
          </a:p>
        </p:txBody>
      </p:sp>
      <p:sp>
        <p:nvSpPr>
          <p:cNvPr id="3" name="Content Placeholder 2"/>
          <p:cNvSpPr>
            <a:spLocks noGrp="1"/>
          </p:cNvSpPr>
          <p:nvPr>
            <p:ph idx="1"/>
          </p:nvPr>
        </p:nvSpPr>
        <p:spPr/>
        <p:txBody>
          <a:bodyPr/>
          <a:lstStyle/>
          <a:p>
            <a:r>
              <a:rPr lang="en-US" dirty="0" smtClean="0"/>
              <a:t>Forward scatter relates to the volume/size of the cell.  A population of cells can have widely different sizes which will show up as a wide degree of forward scatter.</a:t>
            </a:r>
          </a:p>
          <a:p>
            <a:endParaRPr lang="en-US" dirty="0"/>
          </a:p>
          <a:p>
            <a:r>
              <a:rPr lang="en-US" dirty="0" smtClean="0"/>
              <a:t>Conversely, a semi-pure population of cells will have a fairly narrow degree of forward scatter.</a:t>
            </a:r>
            <a:endParaRPr lang="en-US" dirty="0"/>
          </a:p>
        </p:txBody>
      </p:sp>
    </p:spTree>
    <p:extLst>
      <p:ext uri="{BB962C8B-B14F-4D97-AF65-F5344CB8AC3E}">
        <p14:creationId xmlns:p14="http://schemas.microsoft.com/office/powerpoint/2010/main" val="263544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SSC</a:t>
            </a:r>
            <a:endParaRPr lang="en-US" dirty="0"/>
          </a:p>
        </p:txBody>
      </p:sp>
      <p:sp>
        <p:nvSpPr>
          <p:cNvPr id="3" name="Content Placeholder 2"/>
          <p:cNvSpPr>
            <a:spLocks noGrp="1"/>
          </p:cNvSpPr>
          <p:nvPr>
            <p:ph idx="1"/>
          </p:nvPr>
        </p:nvSpPr>
        <p:spPr/>
        <p:txBody>
          <a:bodyPr/>
          <a:lstStyle/>
          <a:p>
            <a:r>
              <a:rPr lang="en-US" dirty="0" smtClean="0"/>
              <a:t>Side scatter reveals internal complexity (size of nucleus or presence of granules etc.) SSC also reveals membrane roughness.</a:t>
            </a:r>
            <a:endParaRPr lang="en-US" dirty="0"/>
          </a:p>
        </p:txBody>
      </p:sp>
    </p:spTree>
    <p:extLst>
      <p:ext uri="{BB962C8B-B14F-4D97-AF65-F5344CB8AC3E}">
        <p14:creationId xmlns:p14="http://schemas.microsoft.com/office/powerpoint/2010/main" val="233390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Microscope view</a:t>
            </a:r>
            <a:br>
              <a:rPr lang="en-US" dirty="0" smtClean="0"/>
            </a:br>
            <a:r>
              <a:rPr lang="en-US" dirty="0" smtClean="0"/>
              <a:t>(Fluorescence microscopy)</a:t>
            </a:r>
            <a:endParaRPr lang="en-US" dirty="0"/>
          </a:p>
        </p:txBody>
      </p:sp>
      <p:pic>
        <p:nvPicPr>
          <p:cNvPr id="4" name="Content Placeholder 3"/>
          <p:cNvPicPr>
            <a:picLocks noGrp="1" noChangeAspect="1"/>
          </p:cNvPicPr>
          <p:nvPr>
            <p:ph idx="1"/>
          </p:nvPr>
        </p:nvPicPr>
        <p:blipFill>
          <a:blip r:embed="rId2"/>
          <a:srcRect l="-30602" r="-30602"/>
          <a:stretch>
            <a:fillRect/>
          </a:stretch>
        </p:blipFill>
        <p:spPr/>
      </p:pic>
    </p:spTree>
    <p:extLst>
      <p:ext uri="{BB962C8B-B14F-4D97-AF65-F5344CB8AC3E}">
        <p14:creationId xmlns:p14="http://schemas.microsoft.com/office/powerpoint/2010/main" val="1680485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populations?</a:t>
            </a:r>
            <a:endParaRPr lang="en-US" dirty="0"/>
          </a:p>
        </p:txBody>
      </p:sp>
      <p:pic>
        <p:nvPicPr>
          <p:cNvPr id="4" name="Content Placeholder 3"/>
          <p:cNvPicPr>
            <a:picLocks noGrp="1" noChangeAspect="1"/>
          </p:cNvPicPr>
          <p:nvPr>
            <p:ph idx="1"/>
          </p:nvPr>
        </p:nvPicPr>
        <p:blipFill>
          <a:blip r:embed="rId2"/>
          <a:srcRect l="-35720" r="-35720"/>
          <a:stretch>
            <a:fillRect/>
          </a:stretch>
        </p:blipFill>
        <p:spPr/>
      </p:pic>
    </p:spTree>
    <p:extLst>
      <p:ext uri="{BB962C8B-B14F-4D97-AF65-F5344CB8AC3E}">
        <p14:creationId xmlns:p14="http://schemas.microsoft.com/office/powerpoint/2010/main" val="3956644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Data—dot plots</a:t>
            </a:r>
            <a:endParaRPr lang="en-US" dirty="0"/>
          </a:p>
        </p:txBody>
      </p:sp>
      <p:pic>
        <p:nvPicPr>
          <p:cNvPr id="6" name="Content Placeholder 5"/>
          <p:cNvPicPr>
            <a:picLocks noGrp="1" noChangeAspect="1"/>
          </p:cNvPicPr>
          <p:nvPr>
            <p:ph idx="1"/>
          </p:nvPr>
        </p:nvPicPr>
        <p:blipFill>
          <a:blip r:embed="rId2"/>
          <a:srcRect l="-22194" r="-22194"/>
          <a:stretch>
            <a:fillRect/>
          </a:stretch>
        </p:blipFill>
        <p:spPr/>
      </p:pic>
    </p:spTree>
    <p:extLst>
      <p:ext uri="{BB962C8B-B14F-4D97-AF65-F5344CB8AC3E}">
        <p14:creationId xmlns:p14="http://schemas.microsoft.com/office/powerpoint/2010/main" val="2214969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antigen detection</a:t>
            </a:r>
            <a:endParaRPr lang="en-US" dirty="0"/>
          </a:p>
        </p:txBody>
      </p:sp>
      <p:sp>
        <p:nvSpPr>
          <p:cNvPr id="3" name="Content Placeholder 2"/>
          <p:cNvSpPr>
            <a:spLocks noGrp="1"/>
          </p:cNvSpPr>
          <p:nvPr>
            <p:ph idx="1"/>
          </p:nvPr>
        </p:nvSpPr>
        <p:spPr/>
        <p:txBody>
          <a:bodyPr/>
          <a:lstStyle/>
          <a:p>
            <a:r>
              <a:rPr lang="en-US" dirty="0" smtClean="0"/>
              <a:t>A sample used for analysis may have a  number of different cell types that look the same with regard to FCS and SSC.  As mentioned before, specific antibodies help sort out specific cell types.</a:t>
            </a:r>
          </a:p>
          <a:p>
            <a:endParaRPr lang="en-US" dirty="0"/>
          </a:p>
          <a:p>
            <a:r>
              <a:rPr lang="en-US" dirty="0" smtClean="0"/>
              <a:t>Many specific cell surface antigens are known to define specific cell types.</a:t>
            </a:r>
            <a:endParaRPr lang="en-US" dirty="0"/>
          </a:p>
        </p:txBody>
      </p:sp>
    </p:spTree>
    <p:extLst>
      <p:ext uri="{BB962C8B-B14F-4D97-AF65-F5344CB8AC3E}">
        <p14:creationId xmlns:p14="http://schemas.microsoft.com/office/powerpoint/2010/main" val="195539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example--- T- Lymphocytes all express CD3</a:t>
            </a:r>
          </a:p>
          <a:p>
            <a:endParaRPr lang="en-US" dirty="0"/>
          </a:p>
          <a:p>
            <a:r>
              <a:rPr lang="en-US" dirty="0" smtClean="0"/>
              <a:t>CTLs express CD8</a:t>
            </a:r>
          </a:p>
          <a:p>
            <a:r>
              <a:rPr lang="en-US" dirty="0" smtClean="0"/>
              <a:t>T</a:t>
            </a:r>
            <a:r>
              <a:rPr lang="en-US" baseline="-25000" dirty="0" smtClean="0"/>
              <a:t>H</a:t>
            </a:r>
            <a:r>
              <a:rPr lang="en-US" dirty="0" smtClean="0"/>
              <a:t> cells express CD4</a:t>
            </a:r>
          </a:p>
          <a:p>
            <a:endParaRPr lang="en-US" dirty="0"/>
          </a:p>
          <a:p>
            <a:r>
              <a:rPr lang="en-US" dirty="0" smtClean="0"/>
              <a:t>Samples can be stained for CD4 and CD8 simultaneously.</a:t>
            </a:r>
            <a:endParaRPr lang="en-US" dirty="0"/>
          </a:p>
        </p:txBody>
      </p:sp>
    </p:spTree>
    <p:extLst>
      <p:ext uri="{BB962C8B-B14F-4D97-AF65-F5344CB8AC3E}">
        <p14:creationId xmlns:p14="http://schemas.microsoft.com/office/powerpoint/2010/main" val="691655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549" r="1549"/>
          <a:stretch>
            <a:fillRect/>
          </a:stretch>
        </p:blipFill>
        <p:spPr/>
      </p:pic>
      <p:sp>
        <p:nvSpPr>
          <p:cNvPr id="5" name="Rectangle 4"/>
          <p:cNvSpPr/>
          <p:nvPr/>
        </p:nvSpPr>
        <p:spPr>
          <a:xfrm>
            <a:off x="6418027" y="2337225"/>
            <a:ext cx="1094443" cy="89165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04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537" r="-40537"/>
          <a:stretch>
            <a:fillRect/>
          </a:stretch>
        </p:blipFill>
        <p:spPr/>
      </p:pic>
    </p:spTree>
    <p:extLst>
      <p:ext uri="{BB962C8B-B14F-4D97-AF65-F5344CB8AC3E}">
        <p14:creationId xmlns:p14="http://schemas.microsoft.com/office/powerpoint/2010/main" val="666057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limits for cell classification</a:t>
            </a:r>
            <a:endParaRPr lang="en-US" dirty="0"/>
          </a:p>
        </p:txBody>
      </p:sp>
      <p:pic>
        <p:nvPicPr>
          <p:cNvPr id="4" name="Content Placeholder 3"/>
          <p:cNvPicPr>
            <a:picLocks noGrp="1" noChangeAspect="1"/>
          </p:cNvPicPr>
          <p:nvPr>
            <p:ph idx="1"/>
          </p:nvPr>
        </p:nvPicPr>
        <p:blipFill>
          <a:blip r:embed="rId2"/>
          <a:srcRect l="-31709" r="-31709"/>
          <a:stretch>
            <a:fillRect/>
          </a:stretch>
        </p:blipFill>
        <p:spPr/>
      </p:pic>
    </p:spTree>
    <p:extLst>
      <p:ext uri="{BB962C8B-B14F-4D97-AF65-F5344CB8AC3E}">
        <p14:creationId xmlns:p14="http://schemas.microsoft.com/office/powerpoint/2010/main" val="3163340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Gating</a:t>
            </a:r>
            <a:endParaRPr lang="en-US" dirty="0"/>
          </a:p>
        </p:txBody>
      </p:sp>
      <p:sp>
        <p:nvSpPr>
          <p:cNvPr id="3" name="Content Placeholder 2"/>
          <p:cNvSpPr>
            <a:spLocks noGrp="1"/>
          </p:cNvSpPr>
          <p:nvPr>
            <p:ph idx="1"/>
          </p:nvPr>
        </p:nvSpPr>
        <p:spPr/>
        <p:txBody>
          <a:bodyPr/>
          <a:lstStyle/>
          <a:p>
            <a:r>
              <a:rPr lang="en-US" dirty="0" smtClean="0"/>
              <a:t>FACS machines even allow you to take a first look at a cell sample by FSC/SSC and select a population to analyze further.</a:t>
            </a:r>
          </a:p>
          <a:p>
            <a:endParaRPr lang="en-US" dirty="0"/>
          </a:p>
          <a:p>
            <a:endParaRPr lang="en-US" dirty="0"/>
          </a:p>
        </p:txBody>
      </p:sp>
    </p:spTree>
    <p:extLst>
      <p:ext uri="{BB962C8B-B14F-4D97-AF65-F5344CB8AC3E}">
        <p14:creationId xmlns:p14="http://schemas.microsoft.com/office/powerpoint/2010/main" val="128395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6368" r="-6368"/>
          <a:stretch>
            <a:fillRect/>
          </a:stretch>
        </p:blipFill>
        <p:spPr/>
      </p:pic>
      <p:sp>
        <p:nvSpPr>
          <p:cNvPr id="5" name="Rectangle 4"/>
          <p:cNvSpPr/>
          <p:nvPr/>
        </p:nvSpPr>
        <p:spPr>
          <a:xfrm>
            <a:off x="6107260" y="2269675"/>
            <a:ext cx="2134838" cy="1864377"/>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36075" y="4269151"/>
            <a:ext cx="4982022" cy="185701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202397" y="3647693"/>
            <a:ext cx="1283605" cy="1621196"/>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59048" y="5458029"/>
            <a:ext cx="2959049" cy="923330"/>
          </a:xfrm>
          <a:prstGeom prst="rect">
            <a:avLst/>
          </a:prstGeom>
          <a:noFill/>
        </p:spPr>
        <p:txBody>
          <a:bodyPr wrap="square" rtlCol="0">
            <a:spAutoFit/>
          </a:bodyPr>
          <a:lstStyle/>
          <a:p>
            <a:r>
              <a:rPr lang="en-US" dirty="0" smtClean="0"/>
              <a:t>Subpopulation gated out from the rest and analyzed with specific antibodies.</a:t>
            </a:r>
            <a:endParaRPr lang="en-US" dirty="0"/>
          </a:p>
        </p:txBody>
      </p:sp>
      <p:cxnSp>
        <p:nvCxnSpPr>
          <p:cNvPr id="11" name="Straight Arrow Connector 10"/>
          <p:cNvCxnSpPr/>
          <p:nvPr/>
        </p:nvCxnSpPr>
        <p:spPr>
          <a:xfrm flipH="1" flipV="1">
            <a:off x="4458840" y="4269151"/>
            <a:ext cx="310769" cy="1188879"/>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404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application</a:t>
            </a:r>
            <a:r>
              <a:rPr lang="is-IS" dirty="0" smtClean="0"/>
              <a:t>…</a:t>
            </a:r>
            <a:endParaRPr lang="en-US" dirty="0"/>
          </a:p>
        </p:txBody>
      </p:sp>
      <p:sp>
        <p:nvSpPr>
          <p:cNvPr id="3" name="Content Placeholder 2"/>
          <p:cNvSpPr>
            <a:spLocks noGrp="1"/>
          </p:cNvSpPr>
          <p:nvPr>
            <p:ph idx="1"/>
          </p:nvPr>
        </p:nvSpPr>
        <p:spPr/>
        <p:txBody>
          <a:bodyPr/>
          <a:lstStyle/>
          <a:p>
            <a:r>
              <a:rPr lang="en-US" dirty="0" smtClean="0"/>
              <a:t>Today we will analyze some FACS data from TPA/PMA treated cells.  In an experiment such as the one you have done over the past week,  the cells changed dramatically in growth (division) rate and in morphology---cell shape. </a:t>
            </a:r>
          </a:p>
          <a:p>
            <a:endParaRPr lang="en-US" dirty="0"/>
          </a:p>
          <a:p>
            <a:r>
              <a:rPr lang="en-US" dirty="0" smtClean="0"/>
              <a:t>A logical guess is that they have differentiated/matured into macrophages</a:t>
            </a:r>
            <a:endParaRPr lang="en-US" dirty="0"/>
          </a:p>
        </p:txBody>
      </p:sp>
    </p:spTree>
    <p:extLst>
      <p:ext uri="{BB962C8B-B14F-4D97-AF65-F5344CB8AC3E}">
        <p14:creationId xmlns:p14="http://schemas.microsoft.com/office/powerpoint/2010/main" val="164190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Flow (FACS) uses a sophisticated machine to “see” fluorescence of different wavelengths using lasers and mirrors to detect different features about individual cells.</a:t>
            </a:r>
            <a:endParaRPr lang="en-US" dirty="0"/>
          </a:p>
        </p:txBody>
      </p:sp>
    </p:spTree>
    <p:extLst>
      <p:ext uri="{BB962C8B-B14F-4D97-AF65-F5344CB8AC3E}">
        <p14:creationId xmlns:p14="http://schemas.microsoft.com/office/powerpoint/2010/main" val="2157278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way to test that guess is to test for expression of macrophage-specific cell surface antigens--</a:t>
            </a:r>
            <a:r>
              <a:rPr lang="en-US" smtClean="0"/>
              <a:t>-Using FACS.</a:t>
            </a:r>
            <a:endParaRPr lang="en-US"/>
          </a:p>
        </p:txBody>
      </p:sp>
    </p:spTree>
    <p:extLst>
      <p:ext uri="{BB962C8B-B14F-4D97-AF65-F5344CB8AC3E}">
        <p14:creationId xmlns:p14="http://schemas.microsoft.com/office/powerpoint/2010/main" val="210524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0631" r="-40631"/>
          <a:stretch>
            <a:fillRect/>
          </a:stretch>
        </p:blipFill>
        <p:spPr/>
      </p:pic>
    </p:spTree>
    <p:extLst>
      <p:ext uri="{BB962C8B-B14F-4D97-AF65-F5344CB8AC3E}">
        <p14:creationId xmlns:p14="http://schemas.microsoft.com/office/powerpoint/2010/main" val="131958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Most of the time, a FACS machine is used to analyze samples without collecting cells of different types.</a:t>
            </a:r>
          </a:p>
          <a:p>
            <a:endParaRPr lang="en-US" dirty="0"/>
          </a:p>
          <a:p>
            <a:r>
              <a:rPr lang="en-US" dirty="0" smtClean="0"/>
              <a:t>For example, you might be interested to know if a person has normal numbers of B-cells. FACS might be used to measure B-cell levels, without keeping cells at the end of the analysis.</a:t>
            </a:r>
            <a:endParaRPr lang="en-US" dirty="0"/>
          </a:p>
        </p:txBody>
      </p:sp>
    </p:spTree>
    <p:extLst>
      <p:ext uri="{BB962C8B-B14F-4D97-AF65-F5344CB8AC3E}">
        <p14:creationId xmlns:p14="http://schemas.microsoft.com/office/powerpoint/2010/main" val="166016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FAC</a:t>
            </a:r>
            <a:r>
              <a:rPr lang="en-US" dirty="0" smtClean="0">
                <a:solidFill>
                  <a:srgbClr val="FF0000"/>
                </a:solidFill>
              </a:rPr>
              <a:t>S</a:t>
            </a:r>
            <a:r>
              <a:rPr lang="en-US" dirty="0" smtClean="0"/>
              <a:t> can also be used to actually </a:t>
            </a:r>
            <a:r>
              <a:rPr lang="en-US" dirty="0" smtClean="0">
                <a:solidFill>
                  <a:srgbClr val="FF0000"/>
                </a:solidFill>
              </a:rPr>
              <a:t>sort </a:t>
            </a:r>
            <a:r>
              <a:rPr lang="en-US" dirty="0" smtClean="0"/>
              <a:t>cell populations as well. Cells of different types are identified by their expression of different antigens (detected by antibodies). </a:t>
            </a:r>
            <a:endParaRPr lang="en-US" dirty="0"/>
          </a:p>
        </p:txBody>
      </p:sp>
    </p:spTree>
    <p:extLst>
      <p:ext uri="{BB962C8B-B14F-4D97-AF65-F5344CB8AC3E}">
        <p14:creationId xmlns:p14="http://schemas.microsoft.com/office/powerpoint/2010/main" val="66080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5663" r="-75663"/>
          <a:stretch>
            <a:fillRect/>
          </a:stretch>
        </p:blipFill>
        <p:spPr/>
      </p:pic>
    </p:spTree>
    <p:extLst>
      <p:ext uri="{BB962C8B-B14F-4D97-AF65-F5344CB8AC3E}">
        <p14:creationId xmlns:p14="http://schemas.microsoft.com/office/powerpoint/2010/main" val="337007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Antibodies</a:t>
            </a:r>
            <a:endParaRPr lang="en-US" dirty="0"/>
          </a:p>
        </p:txBody>
      </p:sp>
      <p:sp>
        <p:nvSpPr>
          <p:cNvPr id="3" name="Content Placeholder 2"/>
          <p:cNvSpPr>
            <a:spLocks noGrp="1"/>
          </p:cNvSpPr>
          <p:nvPr>
            <p:ph idx="1"/>
          </p:nvPr>
        </p:nvSpPr>
        <p:spPr/>
        <p:txBody>
          <a:bodyPr/>
          <a:lstStyle/>
          <a:p>
            <a:r>
              <a:rPr lang="en-US" dirty="0" smtClean="0"/>
              <a:t>You know a bit about antibodies:</a:t>
            </a:r>
          </a:p>
          <a:p>
            <a:pPr lvl="1"/>
            <a:r>
              <a:rPr lang="en-US" dirty="0" smtClean="0"/>
              <a:t>Their basic shape</a:t>
            </a:r>
          </a:p>
          <a:p>
            <a:pPr lvl="1"/>
            <a:r>
              <a:rPr lang="en-US" dirty="0" smtClean="0"/>
              <a:t>The part that binds to antigen</a:t>
            </a:r>
          </a:p>
          <a:p>
            <a:pPr lvl="1"/>
            <a:r>
              <a:rPr lang="en-US" dirty="0" smtClean="0"/>
              <a:t>The unique shape and antigen affinity for each kind of antibody</a:t>
            </a:r>
          </a:p>
          <a:p>
            <a:pPr lvl="1"/>
            <a:r>
              <a:rPr lang="en-US" dirty="0" smtClean="0"/>
              <a:t>That antibodies are produced by B-cells</a:t>
            </a:r>
            <a:endParaRPr lang="en-US" dirty="0"/>
          </a:p>
        </p:txBody>
      </p:sp>
    </p:spTree>
    <p:extLst>
      <p:ext uri="{BB962C8B-B14F-4D97-AF65-F5344CB8AC3E}">
        <p14:creationId xmlns:p14="http://schemas.microsoft.com/office/powerpoint/2010/main" val="1812522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264</TotalTime>
  <Words>1016</Words>
  <Application>Microsoft Macintosh PowerPoint</Application>
  <PresentationFormat>On-screen Show (4:3)</PresentationFormat>
  <Paragraphs>82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Biol 465 Immunology  Lab 4 </vt:lpstr>
      <vt:lpstr>PowerPoint Presentation</vt:lpstr>
      <vt:lpstr>Microscope view (Fluorescence microscopy)</vt:lpstr>
      <vt:lpstr>PowerPoint Presentation</vt:lpstr>
      <vt:lpstr>PowerPoint Presentation</vt:lpstr>
      <vt:lpstr>PowerPoint Presentation</vt:lpstr>
      <vt:lpstr>PowerPoint Presentation</vt:lpstr>
      <vt:lpstr>PowerPoint Presentation</vt:lpstr>
      <vt:lpstr>Antibodies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to FACS analysis. </vt:lpstr>
      <vt:lpstr>Two types of antibody staining</vt:lpstr>
      <vt:lpstr>PowerPoint Presentation</vt:lpstr>
      <vt:lpstr>Indirect staining</vt:lpstr>
      <vt:lpstr>PowerPoint Presentation</vt:lpstr>
      <vt:lpstr>How does FACS work?</vt:lpstr>
      <vt:lpstr>PowerPoint Presentation</vt:lpstr>
      <vt:lpstr>PowerPoint Presentation</vt:lpstr>
      <vt:lpstr>FSC</vt:lpstr>
      <vt:lpstr>SSC</vt:lpstr>
      <vt:lpstr>How many populations?</vt:lpstr>
      <vt:lpstr>Data—dot plots</vt:lpstr>
      <vt:lpstr>Specific antigen detection</vt:lpstr>
      <vt:lpstr>PowerPoint Presentation</vt:lpstr>
      <vt:lpstr>PowerPoint Presentation</vt:lpstr>
      <vt:lpstr>PowerPoint Presentation</vt:lpstr>
      <vt:lpstr>Making limits for cell classification</vt:lpstr>
      <vt:lpstr>Gating</vt:lpstr>
      <vt:lpstr>PowerPoint Presentation</vt:lpstr>
      <vt:lpstr>Our application…</vt:lpstr>
      <vt:lpstr>PowerPoint Presentation</vt:lpstr>
    </vt:vector>
  </TitlesOfParts>
  <Company>Minot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465 Immunology  Lab 3 </dc:title>
  <dc:creator>Heidi Super</dc:creator>
  <cp:lastModifiedBy>Heidi Super</cp:lastModifiedBy>
  <cp:revision>18</cp:revision>
  <dcterms:created xsi:type="dcterms:W3CDTF">2013-09-19T14:12:58Z</dcterms:created>
  <dcterms:modified xsi:type="dcterms:W3CDTF">2016-02-24T19:51:52Z</dcterms:modified>
</cp:coreProperties>
</file>